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71" r:id="rId9"/>
    <p:sldId id="264" r:id="rId10"/>
    <p:sldId id="267" r:id="rId11"/>
    <p:sldId id="265" r:id="rId12"/>
    <p:sldId id="269" r:id="rId13"/>
    <p:sldId id="268" r:id="rId14"/>
    <p:sldId id="270" r:id="rId15"/>
    <p:sldId id="266" r:id="rId16"/>
    <p:sldId id="272" r:id="rId17"/>
    <p:sldId id="273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E76ED8-72D2-4330-A6EC-DD1AC1BFFA56}" type="datetimeFigureOut">
              <a:rPr lang="sk-SK" smtClean="0"/>
              <a:t>6. 11. 2017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F73FFC-8E4F-4CC3-8E0B-CE48837B72D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990656" cy="4464495"/>
          </a:xfrm>
        </p:spPr>
        <p:txBody>
          <a:bodyPr>
            <a:normAutofit/>
          </a:bodyPr>
          <a:lstStyle/>
          <a:p>
            <a:r>
              <a:rPr lang="sk-SK" sz="8800" b="1" dirty="0" smtClean="0">
                <a:solidFill>
                  <a:srgbClr val="002060"/>
                </a:solidFill>
              </a:rPr>
              <a:t>TRNAVSKÁ PANNA MÁRIA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sk-SK" sz="1600" b="1" dirty="0" smtClean="0"/>
              <a:t> </a:t>
            </a:r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36647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525963"/>
            <a:ext cx="4143912" cy="32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942014" cy="54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2124"/>
            <a:ext cx="4575960" cy="292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2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sk-SK" dirty="0" smtClean="0"/>
              <a:t>Trnavská novéna</a:t>
            </a:r>
          </a:p>
          <a:p>
            <a:r>
              <a:rPr lang="sk-SK" dirty="0"/>
              <a:t>Trnavská novéna, deväťdňový cirkevný sviatok na počesť trnavskej Panny </a:t>
            </a:r>
            <a:r>
              <a:rPr lang="sk-SK" dirty="0" smtClean="0"/>
              <a:t>Márie</a:t>
            </a:r>
          </a:p>
          <a:p>
            <a:r>
              <a:rPr lang="sk-SK" b="1" dirty="0"/>
              <a:t>Novéna je každoročne príležitosťou na duchovnú obnovu a zároveň aj pripomenutím si mimoriadnych historických udalostí slzenia obrazu Trnavskej Panny </a:t>
            </a:r>
            <a:r>
              <a:rPr lang="sk-SK" b="1" dirty="0" smtClean="0"/>
              <a:t>Márie</a:t>
            </a:r>
          </a:p>
          <a:p>
            <a:r>
              <a:rPr lang="sk-SK" dirty="0" smtClean="0"/>
              <a:t>Trvá od 13</a:t>
            </a:r>
            <a:r>
              <a:rPr lang="sk-SK" dirty="0"/>
              <a:t>. do 21. </a:t>
            </a:r>
            <a:r>
              <a:rPr lang="sk-SK" dirty="0" smtClean="0"/>
              <a:t>novembra</a:t>
            </a:r>
          </a:p>
          <a:p>
            <a:r>
              <a:rPr lang="sk-SK" sz="2400" i="1" dirty="0" smtClean="0"/>
              <a:t>/12.11. v predvečer novény je sv. omša pre deti a po nej je sprievod so sviečkami /</a:t>
            </a:r>
          </a:p>
          <a:p>
            <a:r>
              <a:rPr lang="sk-SK" dirty="0" smtClean="0"/>
              <a:t>Denne je niekoľko sv. omší a hlavná sv. omša                                                        je o 18.00 hod. Ide aj priamy prenos v TV Lux.</a:t>
            </a:r>
          </a:p>
          <a:p>
            <a:r>
              <a:rPr lang="sk-SK" dirty="0"/>
              <a:t>V nedeľu </a:t>
            </a:r>
            <a:r>
              <a:rPr lang="sk-SK" dirty="0" smtClean="0"/>
              <a:t>19. </a:t>
            </a:r>
            <a:r>
              <a:rPr lang="sk-SK" dirty="0"/>
              <a:t>novembra </a:t>
            </a:r>
            <a:r>
              <a:rPr lang="sk-SK" dirty="0" smtClean="0"/>
              <a:t>2017 sa </a:t>
            </a:r>
            <a:r>
              <a:rPr lang="sk-SK" dirty="0"/>
              <a:t>o 9.30 h uskutoční slávnostná omša, </a:t>
            </a:r>
            <a:r>
              <a:rPr lang="sk-SK" dirty="0" smtClean="0"/>
              <a:t>číta sa listina a potom nasleduje </a:t>
            </a:r>
            <a:r>
              <a:rPr lang="sk-SK" dirty="0"/>
              <a:t>procesia s obrazom Panny Márie ulicami </a:t>
            </a:r>
            <a:r>
              <a:rPr lang="sk-SK" dirty="0" smtClean="0"/>
              <a:t>Trnavy tak ako šli predkovia v minulosti.</a:t>
            </a:r>
            <a:r>
              <a:rPr lang="sk-S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27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285034"/>
            <a:ext cx="5206047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11256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2403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5" y="445304"/>
            <a:ext cx="7958837" cy="615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5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8" y="332656"/>
            <a:ext cx="46325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72" y="2708920"/>
            <a:ext cx="47244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441390" cy="27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admin\Desktop\CENTRUM MATKY FRANTIŠKY\STRETKÁ JEZUITI\TPM\stiahnuť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9418"/>
            <a:ext cx="2899023" cy="21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363272" cy="59766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k-SK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PANNA MÁRIA </a:t>
            </a:r>
          </a:p>
          <a:p>
            <a:pPr marL="45720" indent="0">
              <a:buNone/>
            </a:pPr>
            <a:r>
              <a:rPr lang="sk-SK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TRNAVSKÁ</a:t>
            </a:r>
          </a:p>
          <a:p>
            <a:endParaRPr lang="sk-SK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7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sk-SK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k-SK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ORODUJ ZA NÁS</a:t>
            </a:r>
            <a:endParaRPr lang="sk-SK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CENTRUM MATKY FRANTIŠKY\STRETKÁ JEZUITI\TPM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0162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6336704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b="1" u="sng" dirty="0" smtClean="0"/>
              <a:t>Modlitba k Panne Márii Trnavskej</a:t>
            </a:r>
          </a:p>
          <a:p>
            <a:endParaRPr lang="sk-SK" b="1" u="sng" dirty="0"/>
          </a:p>
          <a:p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Ľútostivá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Kráľovná neba i zeme, </a:t>
            </a:r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zhliadni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svoje kajúce </a:t>
            </a:r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dietky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prijmi vďaky za všetky dobrodenia, ktoré si nám vyprosila u svojho Božského syna.</a:t>
            </a:r>
          </a:p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Ďakujeme ti najmä za premnohé dobrodenia, ktoré si vyprosila nášmu národu a nášmu mestu v ťažkých časoch utrpenia, vojny a moru.</a:t>
            </a:r>
          </a:p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Vrúcne ťa prosíme, ochraňuj náš národ a naše mesto teraz i v budúcnosti. Ráč nám vyprosiť pokojné časy, aby sme mohli ešte viacej chváliť tvoje milosrdenstvo a so všetkými svätými i s celou Cirkvou zvelebovať Božie dobrodenia. Amen.                  </a:t>
            </a:r>
            <a:r>
              <a:rPr lang="sk-SK" dirty="0"/>
              <a:t>                                                                       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072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568952" cy="6225872"/>
          </a:xfrm>
        </p:spPr>
        <p:txBody>
          <a:bodyPr>
            <a:norm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Milostivá panenská Matka Mária, s najhlbšou poníženosťou ťa ctíme a velebíme v tomto zázračnom obraze, na ktorom sa v smutných časoch vnútorných i vonkajších nepokojov a morovej rany v tejto krajine objavili slzy a krvavý pot. Ctíme a velebíme tvoje súcitné prečisté srdce. Padáme na kolená a z </a:t>
            </a:r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hlbokosti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svojej duše voláme: Ukáž svoje horké slzy svojmu Božskému Synovi, vypros nám odpustenie našich hriechov. Vypros nám pomoc vo všetkých našich potrebách. Ochraňuj nás vo všetkých našich úzkostiach a protivenstvách . Zdvihni, ó nebeská Kráľovná, svoju mocnú pravicu. Odvráť od našej vlasti a jej občanov mor, hlad a vojnu. Zdvihni svoju materinskú ruku, žehnaj svoje verné deti, ktoré sa k tebe vinú s úctou a láskou. Pomáhaj nám rásť vo svätých čnostiach, teba vždy viac milovať, v milosti tvojho Božského Syna žiť i umrieť, aby sme sa tak raz mohli s ním a s tebou v nebi radovať. Amen 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0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7848872" cy="1296144"/>
          </a:xfrm>
        </p:spPr>
        <p:txBody>
          <a:bodyPr>
            <a:normAutofit fontScale="90000"/>
          </a:bodyPr>
          <a:lstStyle/>
          <a:p>
            <a:r>
              <a:rPr lang="sk-SK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Trnava  „ Slovenský Rím“</a:t>
            </a:r>
            <a:br>
              <a:rPr lang="sk-SK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BAZILIKA SV. MIKULÁŠA</a:t>
            </a:r>
            <a:endParaRPr lang="sk-SK" sz="4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13.5.2017\2017\bazilika_0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708920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6" y="310302"/>
            <a:ext cx="4030092" cy="606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ok vyhľadávania obrázkov pre dopyt obraz Trnavskej Panny Má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9" y="4005064"/>
            <a:ext cx="1697741" cy="2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kaplnka panny márie trnavske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3804281" cy="44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trnavská panna má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17669"/>
            <a:ext cx="4248472" cy="22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sk-SK" i="1" u="sng" dirty="0" smtClean="0">
                <a:solidFill>
                  <a:srgbClr val="0070C0"/>
                </a:solidFill>
              </a:rPr>
              <a:t>Ako sa dostal obraz do Baziliky sv. Mikuláša ?</a:t>
            </a:r>
          </a:p>
          <a:p>
            <a:r>
              <a:rPr lang="sk-SK" dirty="0" smtClean="0"/>
              <a:t>Rok 1585 -  </a:t>
            </a:r>
            <a:r>
              <a:rPr lang="sk-SK" dirty="0"/>
              <a:t>v tomto čase študuje budúci arcibiskup </a:t>
            </a:r>
            <a:r>
              <a:rPr lang="sk-SK" dirty="0">
                <a:solidFill>
                  <a:srgbClr val="0070C0"/>
                </a:solidFill>
              </a:rPr>
              <a:t>František Forgáč </a:t>
            </a:r>
            <a:r>
              <a:rPr lang="sk-SK" dirty="0"/>
              <a:t>v Ríme. Od mladosti patril k </a:t>
            </a:r>
            <a:r>
              <a:rPr lang="sk-SK" dirty="0" smtClean="0"/>
              <a:t>Mariánskym </a:t>
            </a:r>
            <a:r>
              <a:rPr lang="sk-SK" dirty="0"/>
              <a:t>ctiteľom a v kláštore sv. Alexeja a Bonifáca v Ríme si zamiloval ikonu Panny Márie. Pohľadu na obľúbený obraz sa nechcel vzdať a tak skôr ako Rím opustil, rozhodol sa zabezpečiť vyhotovenie jeho vernej kópie. Tú napokon venoval chrámu sv. Mikuláša, kde visí dodnes. 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64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07975" y="5733256"/>
            <a:ext cx="8542149" cy="86409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Kostol </a:t>
            </a:r>
            <a:r>
              <a:rPr lang="sk-SK" dirty="0" err="1" smtClean="0"/>
              <a:t>sv.Alexeja</a:t>
            </a:r>
            <a:r>
              <a:rPr lang="sk-SK" dirty="0" smtClean="0"/>
              <a:t>  a  Bonifáca  v Ríme</a:t>
            </a:r>
          </a:p>
          <a:p>
            <a:r>
              <a:rPr lang="sk-SK" dirty="0"/>
              <a:t>Bazilika sv. Mikuláša v </a:t>
            </a:r>
            <a:r>
              <a:rPr lang="sk-SK" dirty="0" smtClean="0"/>
              <a:t>Trnave  </a:t>
            </a:r>
            <a:endParaRPr lang="sk-SK" dirty="0"/>
          </a:p>
        </p:txBody>
      </p:sp>
      <p:pic>
        <p:nvPicPr>
          <p:cNvPr id="3074" name="Picture 2" descr="Výsledok vyhľadávania obrázkov pre dopyt panna mária trnavsk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912"/>
            <a:ext cx="4098585" cy="52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13.5.2017\2017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3"/>
            <a:ext cx="4070948" cy="52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Výsledok vyhľadávania obrázkov pre dopyt panna mária trnavsk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07975" y="5733256"/>
            <a:ext cx="8656513" cy="10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69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686800" cy="6336704"/>
          </a:xfrm>
        </p:spPr>
        <p:txBody>
          <a:bodyPr>
            <a:normAutofit fontScale="25000" lnSpcReduction="20000"/>
          </a:bodyPr>
          <a:lstStyle/>
          <a:p>
            <a:endParaRPr lang="sk-SK" dirty="0" smtClean="0"/>
          </a:p>
          <a:p>
            <a:r>
              <a:rPr lang="sk-SK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sk-SK" sz="8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1663 </a:t>
            </a:r>
            <a:endParaRPr lang="sk-SK" sz="8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8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8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čase, kedy sa nebezpeční Turci blížili k Trnave, prišlo k nevysvetliteľnej a mimoriadnej udalosti. </a:t>
            </a:r>
            <a:endParaRPr lang="sk-SK" sz="8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8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 </a:t>
            </a:r>
            <a:r>
              <a:rPr lang="sk-SK" sz="8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Panny Márie vyronil krvavé slzy a Turci sa nečakane odvrátili od mesta</a:t>
            </a:r>
            <a:r>
              <a:rPr lang="sk-SK" sz="8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8600" b="1" u="sng" dirty="0" smtClean="0">
                <a:solidFill>
                  <a:srgbClr val="0070C0"/>
                </a:solidFill>
              </a:rPr>
              <a:t> </a:t>
            </a:r>
          </a:p>
          <a:p>
            <a:endParaRPr lang="sk-SK" sz="6700" b="1" dirty="0" smtClean="0">
              <a:solidFill>
                <a:srgbClr val="0070C0"/>
              </a:solidFill>
            </a:endParaRPr>
          </a:p>
          <a:p>
            <a:r>
              <a:rPr lang="sk-SK" sz="6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sk-SK" sz="8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1708</a:t>
            </a:r>
          </a:p>
          <a:p>
            <a:endParaRPr lang="sk-SK" dirty="0" smtClean="0"/>
          </a:p>
          <a:p>
            <a:r>
              <a:rPr lang="sk-SK" sz="8600" u="sng" dirty="0" smtClean="0">
                <a:solidFill>
                  <a:srgbClr val="0070C0"/>
                </a:solidFill>
              </a:rPr>
              <a:t>Obraz </a:t>
            </a:r>
            <a:r>
              <a:rPr lang="sk-SK" sz="8600" b="1" u="sng" dirty="0" smtClean="0">
                <a:solidFill>
                  <a:srgbClr val="0070C0"/>
                </a:solidFill>
              </a:rPr>
              <a:t>trikrát slzil počas kuruckej vojny </a:t>
            </a:r>
          </a:p>
          <a:p>
            <a:r>
              <a:rPr lang="sk-SK" sz="8600" dirty="0" smtClean="0">
                <a:solidFill>
                  <a:srgbClr val="0070C0"/>
                </a:solidFill>
              </a:rPr>
              <a:t>a to 5. júla i 10. a 11. augusta. </a:t>
            </a:r>
          </a:p>
          <a:p>
            <a:r>
              <a:rPr lang="sk-SK" sz="8600" dirty="0" smtClean="0">
                <a:solidFill>
                  <a:srgbClr val="0070C0"/>
                </a:solidFill>
              </a:rPr>
              <a:t>Vtedy bola ustanovená komisia, ktorá prípad slzenia vyšetrovala. Na základe výsledkov vyšetrovania ostrihomský arcibiskup Kristián August 19. decembra 1708 schválil verejnú úctu obrazu Panny Márie Trnavskej. </a:t>
            </a:r>
            <a:r>
              <a:rPr lang="sk-SK" sz="8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8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8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sk-SK" sz="8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4546848" cy="579350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sk-SK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ROK 1710</a:t>
            </a:r>
          </a:p>
          <a:p>
            <a:r>
              <a:rPr lang="sk-SK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roku 1710 v Trnave zúril mor.</a:t>
            </a:r>
          </a:p>
          <a:p>
            <a:pPr marL="45720" indent="0">
              <a:buNone/>
            </a:pPr>
            <a:r>
              <a:rPr lang="sk-SK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solidFill>
                  <a:srgbClr val="0070C0"/>
                </a:solidFill>
              </a:rPr>
              <a:t>Keď zlyhali všetky ľudské prostriedky, bezmocní obyvatelia mesta na čele s magistrátom sa utiekali k Panne Márii. Slávnostným sľubom sa zaviazali po predchádzajúcom pôste sláviť sviatok Obetovania Panny Márie a slúžiť svätú omšu pred milostivým obrazom. Vyhotovili o tom pamätnú listinu. Modlili sa, postili a </a:t>
            </a:r>
          </a:p>
          <a:p>
            <a:r>
              <a:rPr lang="sk-SK" b="1" u="sng" dirty="0" smtClean="0">
                <a:solidFill>
                  <a:srgbClr val="0070C0"/>
                </a:solidFill>
              </a:rPr>
              <a:t>21. novembra 1710, na sviatok </a:t>
            </a:r>
          </a:p>
          <a:p>
            <a:pPr marL="640080" lvl="2" indent="0">
              <a:buNone/>
            </a:pPr>
            <a:r>
              <a:rPr lang="sk-SK" sz="2200" b="1" u="sng" dirty="0" smtClean="0">
                <a:solidFill>
                  <a:srgbClr val="0070C0"/>
                </a:solidFill>
              </a:rPr>
              <a:t>Obetovania Panny Márie, obraz vyniesli do ulíc. V ten deň mor zázračne prestal.</a:t>
            </a:r>
          </a:p>
          <a:p>
            <a:endParaRPr lang="sk-SK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\Desktop\CENTRUM MATKY FRANTIŠKY\STRETKÁ JEZUITI\TPM\obra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3500"/>
            <a:ext cx="3816424" cy="538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4445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14092"/>
            <a:ext cx="1600459" cy="23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admin\Desktop\CENTRUM MATKY FRANTIŠKY\STRETKÁ JEZUITI\TPM\bazilika-sv-mikulasa-496x6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19"/>
            <a:ext cx="4104456" cy="56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CENTRUM MATKY FRANTIŠKY\STRETKÁ JEZUITI\TPM\Trnava_DSC_02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077072"/>
            <a:ext cx="4238370" cy="24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sk-SK" b="1" dirty="0">
                <a:solidFill>
                  <a:srgbClr val="0070C0"/>
                </a:solidFill>
              </a:rPr>
              <a:t>Tisícky veriacich sa každoročne prichádzajú do Baziliky sv. Mikuláša pokloniť </a:t>
            </a:r>
            <a:endParaRPr lang="sk-SK" b="1" dirty="0" smtClean="0">
              <a:solidFill>
                <a:srgbClr val="0070C0"/>
              </a:solidFill>
            </a:endParaRPr>
          </a:p>
          <a:p>
            <a:endParaRPr lang="sk-SK" b="1" dirty="0">
              <a:solidFill>
                <a:srgbClr val="0070C0"/>
              </a:solidFill>
            </a:endParaRPr>
          </a:p>
          <a:p>
            <a:r>
              <a:rPr lang="sk-SK" b="1" dirty="0" smtClean="0">
                <a:solidFill>
                  <a:srgbClr val="0070C0"/>
                </a:solidFill>
              </a:rPr>
              <a:t>obrazu </a:t>
            </a:r>
            <a:r>
              <a:rPr lang="sk-SK" b="1" dirty="0">
                <a:solidFill>
                  <a:srgbClr val="FF0000"/>
                </a:solidFill>
              </a:rPr>
              <a:t>milostivej 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0070C0"/>
                </a:solidFill>
              </a:rPr>
              <a:t>a </a:t>
            </a:r>
            <a:r>
              <a:rPr lang="sk-SK" b="1" dirty="0">
                <a:solidFill>
                  <a:srgbClr val="FF0000"/>
                </a:solidFill>
              </a:rPr>
              <a:t>žehnajúcej </a:t>
            </a:r>
            <a:r>
              <a:rPr lang="sk-SK" b="1" dirty="0">
                <a:solidFill>
                  <a:srgbClr val="0070C0"/>
                </a:solidFill>
              </a:rPr>
              <a:t>Panny Márie Trnavskej – </a:t>
            </a:r>
            <a:endParaRPr lang="sk-SK" b="1" dirty="0" smtClean="0">
              <a:solidFill>
                <a:srgbClr val="0070C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ochrankyne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0070C0"/>
                </a:solidFill>
              </a:rPr>
              <a:t>trnavského ľudu, </a:t>
            </a:r>
            <a:endParaRPr lang="sk-SK" b="1" dirty="0" smtClean="0">
              <a:solidFill>
                <a:srgbClr val="0070C0"/>
              </a:solidFill>
            </a:endParaRPr>
          </a:p>
          <a:p>
            <a:endParaRPr lang="sk-SK" b="1" dirty="0">
              <a:solidFill>
                <a:srgbClr val="0070C0"/>
              </a:solidFill>
            </a:endParaRPr>
          </a:p>
          <a:p>
            <a:r>
              <a:rPr lang="sk-SK" b="1" dirty="0" smtClean="0">
                <a:solidFill>
                  <a:srgbClr val="0070C0"/>
                </a:solidFill>
              </a:rPr>
              <a:t>na </a:t>
            </a:r>
            <a:r>
              <a:rPr lang="sk-SK" b="1" dirty="0">
                <a:solidFill>
                  <a:srgbClr val="0070C0"/>
                </a:solidFill>
              </a:rPr>
              <a:t>ktorom sa v čase najväčších útrap zjavil zázračný krvavý pot a slzy.</a:t>
            </a:r>
            <a:endParaRPr lang="sk-SK" dirty="0">
              <a:solidFill>
                <a:srgbClr val="0070C0"/>
              </a:solidFill>
            </a:endParaRPr>
          </a:p>
          <a:p>
            <a:endParaRPr lang="sk-S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</TotalTime>
  <Words>287</Words>
  <Application>Microsoft Office PowerPoint</Application>
  <PresentationFormat>Prezentácia na obrazovke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Aerodynamika</vt:lpstr>
      <vt:lpstr>TRNAVSKÁ PANNA MÁRIA  </vt:lpstr>
      <vt:lpstr> Trnava  „ Slovenský Rím“ - BAZILIKA SV. MIKULÁŠA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TRNAVSKÁ PANNA MÁRIA</dc:title>
  <dc:creator>admin</dc:creator>
  <cp:lastModifiedBy>admin</cp:lastModifiedBy>
  <cp:revision>27</cp:revision>
  <dcterms:created xsi:type="dcterms:W3CDTF">2017-11-02T19:27:56Z</dcterms:created>
  <dcterms:modified xsi:type="dcterms:W3CDTF">2017-11-06T22:06:30Z</dcterms:modified>
</cp:coreProperties>
</file>